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Linux Biolinum" charset="1" panose="02000503000000000000"/>
      <p:regular r:id="rId25"/>
    </p:embeddedFont>
    <p:embeddedFont>
      <p:font typeface="Fahkwang" charset="1" panose="00000500000000000000"/>
      <p:regular r:id="rId26"/>
    </p:embeddedFont>
    <p:embeddedFont>
      <p:font typeface="Linux Biolinum Bold" charset="1" panose="02000803000000000000"/>
      <p:regular r:id="rId27"/>
    </p:embeddedFont>
    <p:embeddedFont>
      <p:font typeface="Fahkwang Bold" charset="1" panose="000008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769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687688">
            <a:off x="10282257" y="5034286"/>
            <a:ext cx="8922358" cy="9404330"/>
          </a:xfrm>
          <a:custGeom>
            <a:avLst/>
            <a:gdLst/>
            <a:ahLst/>
            <a:cxnLst/>
            <a:rect r="r" b="b" t="t" l="l"/>
            <a:pathLst>
              <a:path h="9404330" w="8922358">
                <a:moveTo>
                  <a:pt x="0" y="0"/>
                </a:moveTo>
                <a:lnTo>
                  <a:pt x="8922358" y="0"/>
                </a:lnTo>
                <a:lnTo>
                  <a:pt x="8922358" y="9404330"/>
                </a:lnTo>
                <a:lnTo>
                  <a:pt x="0" y="94043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013544">
            <a:off x="-1834628" y="-2396987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086015" y="3313196"/>
            <a:ext cx="10115971" cy="3660609"/>
            <a:chOff x="0" y="0"/>
            <a:chExt cx="13487961" cy="488081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26524"/>
              <a:ext cx="13487961" cy="44577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799"/>
                </a:lnSpc>
              </a:pPr>
              <a:r>
                <a:rPr lang="en-US" sz="7332">
                  <a:solidFill>
                    <a:srgbClr val="FFFFFF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ĐỀ TÀI: HỆ THỐNG ĐẶT PHÒNG KHÁCH SẠN TRỰC TUYẾN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188979"/>
              <a:ext cx="13487961" cy="6980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47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6382969"/>
            <a:ext cx="7646552" cy="35921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76"/>
              </a:lnSpc>
            </a:pPr>
            <a:r>
              <a:rPr lang="en-US" sz="2729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Nhómthựchiện: </a:t>
            </a:r>
          </a:p>
          <a:p>
            <a:pPr algn="l">
              <a:lnSpc>
                <a:spcPts val="4776"/>
              </a:lnSpc>
            </a:pPr>
            <a:r>
              <a:rPr lang="en-US" sz="2729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Sơn Ngọc Tân 110122154</a:t>
            </a:r>
          </a:p>
          <a:p>
            <a:pPr algn="l">
              <a:lnSpc>
                <a:spcPts val="4776"/>
              </a:lnSpc>
            </a:pPr>
            <a:r>
              <a:rPr lang="en-US" sz="2729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Trần Thị Yến Nhi 110122133</a:t>
            </a:r>
          </a:p>
          <a:p>
            <a:pPr algn="l">
              <a:lnSpc>
                <a:spcPts val="4776"/>
              </a:lnSpc>
            </a:pPr>
            <a:r>
              <a:rPr lang="en-US" sz="2729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Đinh Hoài Phương 110122145</a:t>
            </a:r>
          </a:p>
          <a:p>
            <a:pPr algn="l">
              <a:lnSpc>
                <a:spcPts val="4776"/>
              </a:lnSpc>
            </a:pPr>
            <a:r>
              <a:rPr lang="en-US" sz="2729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Mã lớp:DA22TTB</a:t>
            </a:r>
          </a:p>
          <a:p>
            <a:pPr algn="l">
              <a:lnSpc>
                <a:spcPts val="4776"/>
              </a:lnSpc>
            </a:pPr>
          </a:p>
        </p:txBody>
      </p:sp>
      <p:grpSp>
        <p:nvGrpSpPr>
          <p:cNvPr name="Group 8" id="8"/>
          <p:cNvGrpSpPr/>
          <p:nvPr/>
        </p:nvGrpSpPr>
        <p:grpSpPr>
          <a:xfrm rot="0">
            <a:off x="6692582" y="1019726"/>
            <a:ext cx="4902836" cy="1396173"/>
            <a:chOff x="0" y="0"/>
            <a:chExt cx="6537114" cy="186156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199267"/>
              <a:ext cx="6537114" cy="12498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877"/>
                </a:lnSpc>
              </a:pPr>
              <a:r>
                <a:rPr lang="en-US" sz="2769" spc="83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ĐỒ ÁN KẾT THÚC MÔN CÔNG NGHỆ PHẦN MỀM</a:t>
              </a:r>
            </a:p>
          </p:txBody>
        </p:sp>
        <p:sp>
          <p:nvSpPr>
            <p:cNvPr name="Freeform 10" id="10"/>
            <p:cNvSpPr/>
            <p:nvPr/>
          </p:nvSpPr>
          <p:spPr>
            <a:xfrm flipH="false" flipV="false" rot="0">
              <a:off x="2660803" y="0"/>
              <a:ext cx="911547" cy="911547"/>
            </a:xfrm>
            <a:custGeom>
              <a:avLst/>
              <a:gdLst/>
              <a:ahLst/>
              <a:cxnLst/>
              <a:rect r="r" b="b" t="t" l="l"/>
              <a:pathLst>
                <a:path h="911547" w="911547">
                  <a:moveTo>
                    <a:pt x="0" y="0"/>
                  </a:moveTo>
                  <a:lnTo>
                    <a:pt x="911547" y="0"/>
                  </a:lnTo>
                  <a:lnTo>
                    <a:pt x="911547" y="911547"/>
                  </a:lnTo>
                  <a:lnTo>
                    <a:pt x="0" y="91154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16505">
            <a:off x="-2238628" y="-2235792"/>
            <a:ext cx="7303770" cy="8229600"/>
          </a:xfrm>
          <a:custGeom>
            <a:avLst/>
            <a:gdLst/>
            <a:ahLst/>
            <a:cxnLst/>
            <a:rect r="r" b="b" t="t" l="l"/>
            <a:pathLst>
              <a:path h="8229600" w="7303770">
                <a:moveTo>
                  <a:pt x="0" y="0"/>
                </a:moveTo>
                <a:lnTo>
                  <a:pt x="7303770" y="0"/>
                </a:lnTo>
                <a:lnTo>
                  <a:pt x="73037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364982">
            <a:off x="-1262337" y="4141016"/>
            <a:ext cx="8597036" cy="10234567"/>
          </a:xfrm>
          <a:custGeom>
            <a:avLst/>
            <a:gdLst/>
            <a:ahLst/>
            <a:cxnLst/>
            <a:rect r="r" b="b" t="t" l="l"/>
            <a:pathLst>
              <a:path h="10234567" w="8597036">
                <a:moveTo>
                  <a:pt x="0" y="0"/>
                </a:moveTo>
                <a:lnTo>
                  <a:pt x="8597036" y="0"/>
                </a:lnTo>
                <a:lnTo>
                  <a:pt x="8597036" y="10234568"/>
                </a:lnTo>
                <a:lnTo>
                  <a:pt x="0" y="10234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525371" y="1668916"/>
            <a:ext cx="7619961" cy="5368244"/>
            <a:chOff x="0" y="0"/>
            <a:chExt cx="10159947" cy="715765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0159947" cy="9917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861"/>
                </a:lnSpc>
              </a:pPr>
              <a:r>
                <a:rPr lang="en-US" sz="488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THIẾT </a:t>
              </a:r>
              <a:r>
                <a:rPr lang="en-US" sz="488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KẾ CSDL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337001"/>
              <a:ext cx="10159947" cy="48206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59"/>
                </a:lnSpc>
              </a:pPr>
              <a:r>
                <a:rPr lang="en-US" sz="2773" b="true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Quan hệ rõ rà</a:t>
              </a: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ng, chuẩn hóa dữ liệu:</a:t>
              </a:r>
            </a:p>
            <a:p>
              <a:pPr algn="l">
                <a:lnSpc>
                  <a:spcPts val="4159"/>
                </a:lnSpc>
              </a:pP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 +</a:t>
              </a: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 Hotel - Room (1:N)</a:t>
              </a:r>
            </a:p>
            <a:p>
              <a:pPr algn="l">
                <a:lnSpc>
                  <a:spcPts val="4159"/>
                </a:lnSpc>
              </a:pP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 + User - Booking (1:N)</a:t>
              </a:r>
            </a:p>
            <a:p>
              <a:pPr algn="l">
                <a:lnSpc>
                  <a:spcPts val="4159"/>
                </a:lnSpc>
              </a:pP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 + R</a:t>
              </a: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oom - Booking (1:N)</a:t>
              </a:r>
            </a:p>
            <a:p>
              <a:pPr algn="l">
                <a:lnSpc>
                  <a:spcPts val="4159"/>
                </a:lnSpc>
              </a:pP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 + Booking - Payment (1:N)</a:t>
              </a:r>
            </a:p>
            <a:p>
              <a:pPr algn="l">
                <a:lnSpc>
                  <a:spcPts val="4159"/>
                </a:lnSpc>
              </a:pP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Tối ưu truy vấn và đảm bảo toàn vẹn</a:t>
              </a:r>
            </a:p>
            <a:p>
              <a:pPr algn="l">
                <a:lnSpc>
                  <a:spcPts val="4159"/>
                </a:lnSpc>
              </a:pP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755028" y="4375676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008142" y="5296576"/>
            <a:ext cx="10535909" cy="11105043"/>
          </a:xfrm>
          <a:custGeom>
            <a:avLst/>
            <a:gdLst/>
            <a:ahLst/>
            <a:cxnLst/>
            <a:rect r="r" b="b" t="t" l="l"/>
            <a:pathLst>
              <a:path h="11105043" w="10535909">
                <a:moveTo>
                  <a:pt x="0" y="0"/>
                </a:moveTo>
                <a:lnTo>
                  <a:pt x="10535909" y="0"/>
                </a:lnTo>
                <a:lnTo>
                  <a:pt x="10535909" y="11105042"/>
                </a:lnTo>
                <a:lnTo>
                  <a:pt x="0" y="1110504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303164">
            <a:off x="-843112" y="4375676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43453" y="353106"/>
            <a:ext cx="13341264" cy="24840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42"/>
              </a:lnSpc>
            </a:pPr>
            <a:r>
              <a:rPr lang="en-US" sz="8118">
                <a:solidFill>
                  <a:srgbClr val="FFFFFF"/>
                </a:solidFill>
                <a:latin typeface="Linux Biolinum"/>
                <a:ea typeface="Linux Biolinum"/>
                <a:cs typeface="Linux Biolinum"/>
                <a:sym typeface="Linux Biolinum"/>
              </a:rPr>
              <a:t> API &amp; GIAO DIỆN NGƯỜI DÙNG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945735" y="3898884"/>
            <a:ext cx="15313565" cy="50559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07"/>
              </a:lnSpc>
            </a:pPr>
            <a:r>
              <a:rPr lang="en-US" sz="4327">
                <a:solidFill>
                  <a:srgbClr val="FFFFFF"/>
                </a:solidFill>
                <a:latin typeface="Linux Biolinum"/>
                <a:ea typeface="Linux Biolinum"/>
                <a:cs typeface="Linux Biolinum"/>
                <a:sym typeface="Linux Biolinum"/>
              </a:rPr>
              <a:t>- API CHUẨN RESTFUL VỚI JWT AUTHENTICATION</a:t>
            </a:r>
          </a:p>
          <a:p>
            <a:pPr algn="ctr">
              <a:lnSpc>
                <a:spcPts val="6707"/>
              </a:lnSpc>
            </a:pPr>
            <a:r>
              <a:rPr lang="en-US" sz="4327">
                <a:solidFill>
                  <a:srgbClr val="FFFFFF"/>
                </a:solidFill>
                <a:latin typeface="Linux Biolinum"/>
                <a:ea typeface="Linux Biolinum"/>
                <a:cs typeface="Linux Biolinum"/>
                <a:sym typeface="Linux Biolinum"/>
              </a:rPr>
              <a:t>- UI HIỆN ĐẠI, RESPONSIVE, HỖ TRỢ MOBILE</a:t>
            </a:r>
          </a:p>
          <a:p>
            <a:pPr algn="ctr">
              <a:lnSpc>
                <a:spcPts val="6707"/>
              </a:lnSpc>
            </a:pPr>
            <a:r>
              <a:rPr lang="en-US" sz="4327">
                <a:solidFill>
                  <a:srgbClr val="FFFFFF"/>
                </a:solidFill>
                <a:latin typeface="Linux Biolinum"/>
                <a:ea typeface="Linux Biolinum"/>
                <a:cs typeface="Linux Biolinum"/>
                <a:sym typeface="Linux Biolinum"/>
              </a:rPr>
              <a:t>- GIAO DIỆN ĐƯỢC THIẾT KẾ THEO PHONG CÁCH HIỆN ĐẠI, TỐI GIẢN VÀ THÂN THIỆN VỚI NGƯỜI DÙNG VIỆT NAM.</a:t>
            </a:r>
          </a:p>
          <a:p>
            <a:pPr algn="ctr">
              <a:lnSpc>
                <a:spcPts val="6707"/>
              </a:lnSpc>
            </a:pPr>
            <a:r>
              <a:rPr lang="en-US" sz="4327">
                <a:solidFill>
                  <a:srgbClr val="FFFFFF"/>
                </a:solidFill>
                <a:latin typeface="Linux Biolinum"/>
                <a:ea typeface="Linux Biolinum"/>
                <a:cs typeface="Linux Biolinum"/>
                <a:sym typeface="Linux Biolinum"/>
              </a:rPr>
              <a:t>- CÁC TRANG CHÍNH: TRANG CHỦ, KHÁCH SẠN, ĐẶT PHÒNG, ADMIN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16505">
            <a:off x="-2238628" y="-2235792"/>
            <a:ext cx="7303770" cy="8229600"/>
          </a:xfrm>
          <a:custGeom>
            <a:avLst/>
            <a:gdLst/>
            <a:ahLst/>
            <a:cxnLst/>
            <a:rect r="r" b="b" t="t" l="l"/>
            <a:pathLst>
              <a:path h="8229600" w="7303770">
                <a:moveTo>
                  <a:pt x="0" y="0"/>
                </a:moveTo>
                <a:lnTo>
                  <a:pt x="7303770" y="0"/>
                </a:lnTo>
                <a:lnTo>
                  <a:pt x="73037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364982">
            <a:off x="-1262337" y="4141016"/>
            <a:ext cx="8597036" cy="10234567"/>
          </a:xfrm>
          <a:custGeom>
            <a:avLst/>
            <a:gdLst/>
            <a:ahLst/>
            <a:cxnLst/>
            <a:rect r="r" b="b" t="t" l="l"/>
            <a:pathLst>
              <a:path h="10234567" w="8597036">
                <a:moveTo>
                  <a:pt x="0" y="0"/>
                </a:moveTo>
                <a:lnTo>
                  <a:pt x="8597036" y="0"/>
                </a:lnTo>
                <a:lnTo>
                  <a:pt x="8597036" y="10234568"/>
                </a:lnTo>
                <a:lnTo>
                  <a:pt x="0" y="10234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525371" y="1300578"/>
            <a:ext cx="7619961" cy="6104921"/>
            <a:chOff x="0" y="0"/>
            <a:chExt cx="10159947" cy="8139895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0159947" cy="19739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861"/>
                </a:lnSpc>
              </a:pPr>
              <a:r>
                <a:rPr lang="en-US" sz="488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PHÁT TRIỂN</a:t>
              </a:r>
              <a:r>
                <a:rPr lang="en-US" sz="488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 DỰA TRÊN ĐÁM MÂY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319237"/>
              <a:ext cx="10159947" cy="48206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59"/>
                </a:lnSpc>
              </a:pPr>
              <a:r>
                <a:rPr lang="en-US" sz="2773" b="true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•Triển khai hệ thố</a:t>
              </a: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ng trên:</a:t>
              </a:r>
            </a:p>
            <a:p>
              <a:pPr algn="l">
                <a:lnSpc>
                  <a:spcPts val="4159"/>
                </a:lnSpc>
              </a:pP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•AWS EC2:</a:t>
              </a: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 deploy backend, frontend bằng D</a:t>
              </a: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ocker.</a:t>
              </a:r>
            </a:p>
            <a:p>
              <a:pPr algn="l">
                <a:lnSpc>
                  <a:spcPts val="4159"/>
                </a:lnSpc>
              </a:pP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•Google Drive API: lưu trữ hình ảnh cloud.</a:t>
              </a:r>
            </a:p>
            <a:p>
              <a:pPr algn="l">
                <a:lnSpc>
                  <a:spcPts val="4159"/>
                </a:lnSpc>
              </a:pP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•Docker Compose: quản lý container.</a:t>
              </a:r>
            </a:p>
            <a:p>
              <a:pPr algn="l">
                <a:lnSpc>
                  <a:spcPts val="4159"/>
                </a:lnSpc>
              </a:pP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27162" y="981075"/>
            <a:ext cx="11125677" cy="882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Triển khai Unit Test và Kiểm thử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4354445" y="3123143"/>
            <a:ext cx="9579109" cy="4074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88"/>
              </a:lnSpc>
            </a:pP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Backend:</a:t>
            </a:r>
          </a:p>
          <a:p>
            <a:pPr algn="ctr">
              <a:lnSpc>
                <a:spcPts val="8288"/>
              </a:lnSpc>
            </a:pP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pytest: framework kiểm thử </a:t>
            </a:r>
          </a:p>
          <a:p>
            <a:pPr algn="ctr">
              <a:lnSpc>
                <a:spcPts val="8288"/>
              </a:lnSpc>
            </a:pP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Python.pytest-cov: đo độ phủ code.</a:t>
            </a:r>
          </a:p>
          <a:p>
            <a:pPr algn="ctr">
              <a:lnSpc>
                <a:spcPts val="8288"/>
              </a:lnSpc>
            </a:pP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pytest-asyncio: test async API.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27162" y="981075"/>
            <a:ext cx="11125677" cy="882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Triển khai Unit Test và Kiểm thử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569254" y="3123143"/>
            <a:ext cx="11149492" cy="4074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88"/>
              </a:lnSpc>
            </a:pP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Front</a:t>
            </a: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end:Jest: framework kiểm thử React.</a:t>
            </a:r>
          </a:p>
          <a:p>
            <a:pPr algn="ctr">
              <a:lnSpc>
                <a:spcPts val="8288"/>
              </a:lnSpc>
            </a:pP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React Testing Library: test component.</a:t>
            </a:r>
          </a:p>
          <a:p>
            <a:pPr algn="ctr">
              <a:lnSpc>
                <a:spcPts val="8288"/>
              </a:lnSpc>
            </a:pP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Cypress: kiểm thử end-to-end.</a:t>
            </a:r>
          </a:p>
          <a:p>
            <a:pPr algn="ctr">
              <a:lnSpc>
                <a:spcPts val="8288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27162" y="981075"/>
            <a:ext cx="11125677" cy="8826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49"/>
              </a:lnSpc>
              <a:spcBef>
                <a:spcPct val="0"/>
              </a:spcBef>
            </a:pPr>
            <a:r>
              <a:rPr lang="en-US" sz="5499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Triển khai Unit Test và Kiểm thử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104452" y="3123143"/>
            <a:ext cx="8079095" cy="4074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88"/>
              </a:lnSpc>
            </a:pP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API Testi</a:t>
            </a: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ng:</a:t>
            </a:r>
          </a:p>
          <a:p>
            <a:pPr algn="ctr">
              <a:lnSpc>
                <a:spcPts val="8288"/>
              </a:lnSpc>
            </a:pP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Postman: test thủ công</a:t>
            </a:r>
          </a:p>
          <a:p>
            <a:pPr algn="ctr">
              <a:lnSpc>
                <a:spcPts val="8288"/>
              </a:lnSpc>
            </a:pPr>
            <a:r>
              <a:rPr lang="en-US" sz="4228">
                <a:solidFill>
                  <a:srgbClr val="FFFFFF"/>
                </a:solidFill>
                <a:latin typeface="Fahkwang"/>
                <a:ea typeface="Fahkwang"/>
                <a:cs typeface="Fahkwang"/>
                <a:sym typeface="Fahkwang"/>
              </a:rPr>
              <a:t>Swagger UI: test trực tiếp API.</a:t>
            </a:r>
          </a:p>
          <a:p>
            <a:pPr algn="ctr">
              <a:lnSpc>
                <a:spcPts val="8288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6792" y="3248361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903874">
            <a:off x="-1262775" y="-2893697"/>
            <a:ext cx="10898092" cy="9522208"/>
          </a:xfrm>
          <a:custGeom>
            <a:avLst/>
            <a:gdLst/>
            <a:ahLst/>
            <a:cxnLst/>
            <a:rect r="r" b="b" t="t" l="l"/>
            <a:pathLst>
              <a:path h="9522208" w="10898092">
                <a:moveTo>
                  <a:pt x="0" y="0"/>
                </a:moveTo>
                <a:lnTo>
                  <a:pt x="10898093" y="0"/>
                </a:lnTo>
                <a:lnTo>
                  <a:pt x="10898093" y="9522208"/>
                </a:lnTo>
                <a:lnTo>
                  <a:pt x="0" y="9522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81801" y="4540590"/>
            <a:ext cx="6741277" cy="9125247"/>
          </a:xfrm>
          <a:custGeom>
            <a:avLst/>
            <a:gdLst/>
            <a:ahLst/>
            <a:cxnLst/>
            <a:rect r="r" b="b" t="t" l="l"/>
            <a:pathLst>
              <a:path h="9125247" w="6741277">
                <a:moveTo>
                  <a:pt x="0" y="0"/>
                </a:moveTo>
                <a:lnTo>
                  <a:pt x="6741277" y="0"/>
                </a:lnTo>
                <a:lnTo>
                  <a:pt x="6741277" y="9125247"/>
                </a:lnTo>
                <a:lnTo>
                  <a:pt x="0" y="91252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75140" y="913913"/>
            <a:ext cx="15984160" cy="7926591"/>
            <a:chOff x="0" y="0"/>
            <a:chExt cx="21312213" cy="1056878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19090"/>
              <a:ext cx="21312213" cy="19925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700"/>
                </a:lnSpc>
              </a:pPr>
              <a:r>
                <a:rPr lang="en-US" sz="9750">
                  <a:solidFill>
                    <a:srgbClr val="FFFFFF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KẾT</a:t>
              </a:r>
              <a:r>
                <a:rPr lang="en-US" sz="9750">
                  <a:solidFill>
                    <a:srgbClr val="FFFFFF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 QUẢ ĐẠT ĐƯỢC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218981"/>
              <a:ext cx="21312213" cy="81950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609"/>
                </a:lnSpc>
              </a:pPr>
              <a:r>
                <a:rPr lang="en-US" sz="3642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Hoàn thiện hệ thống đặt phòng khách sạn trực tuyến:</a:t>
              </a:r>
            </a:p>
            <a:p>
              <a:pPr algn="l">
                <a:lnSpc>
                  <a:spcPts val="5609"/>
                </a:lnSpc>
              </a:pPr>
              <a:r>
                <a:rPr lang="en-US" sz="3642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Gồm đầy đủ các chức năng: đăng ký, đăng nhập, quản lý phòng, khách sạn, đặt phòng.</a:t>
              </a:r>
            </a:p>
            <a:p>
              <a:pPr algn="l">
                <a:lnSpc>
                  <a:spcPts val="5609"/>
                </a:lnSpc>
              </a:pPr>
              <a:r>
                <a:rPr lang="en-US" sz="3642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Giao diện thân thiện, responsive, dễ sử dụng.</a:t>
              </a:r>
            </a:p>
            <a:p>
              <a:pPr algn="l">
                <a:lnSpc>
                  <a:spcPts val="5609"/>
                </a:lnSpc>
              </a:pPr>
              <a:r>
                <a:rPr lang="en-US" sz="3642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Triển khai thành công trên AWS EC2 với Docker</a:t>
              </a:r>
            </a:p>
            <a:p>
              <a:pPr algn="l">
                <a:lnSpc>
                  <a:spcPts val="4223"/>
                </a:lnSpc>
              </a:pPr>
            </a:p>
            <a:p>
              <a:pPr algn="l">
                <a:lnSpc>
                  <a:spcPts val="4223"/>
                </a:lnSpc>
              </a:pPr>
            </a:p>
            <a:p>
              <a:pPr algn="l">
                <a:lnSpc>
                  <a:spcPts val="4223"/>
                </a:lnSpc>
              </a:pPr>
            </a:p>
            <a:p>
              <a:pPr algn="l">
                <a:lnSpc>
                  <a:spcPts val="4223"/>
                </a:lnSpc>
              </a:pPr>
            </a:p>
            <a:p>
              <a:pPr algn="l">
                <a:lnSpc>
                  <a:spcPts val="4223"/>
                </a:lnSpc>
              </a:pP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6792" y="3248361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903874">
            <a:off x="-1262775" y="-2893697"/>
            <a:ext cx="10898092" cy="9522208"/>
          </a:xfrm>
          <a:custGeom>
            <a:avLst/>
            <a:gdLst/>
            <a:ahLst/>
            <a:cxnLst/>
            <a:rect r="r" b="b" t="t" l="l"/>
            <a:pathLst>
              <a:path h="9522208" w="10898092">
                <a:moveTo>
                  <a:pt x="0" y="0"/>
                </a:moveTo>
                <a:lnTo>
                  <a:pt x="10898093" y="0"/>
                </a:lnTo>
                <a:lnTo>
                  <a:pt x="10898093" y="9522208"/>
                </a:lnTo>
                <a:lnTo>
                  <a:pt x="0" y="9522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81801" y="4540590"/>
            <a:ext cx="6741277" cy="9125247"/>
          </a:xfrm>
          <a:custGeom>
            <a:avLst/>
            <a:gdLst/>
            <a:ahLst/>
            <a:cxnLst/>
            <a:rect r="r" b="b" t="t" l="l"/>
            <a:pathLst>
              <a:path h="9125247" w="6741277">
                <a:moveTo>
                  <a:pt x="0" y="0"/>
                </a:moveTo>
                <a:lnTo>
                  <a:pt x="6741277" y="0"/>
                </a:lnTo>
                <a:lnTo>
                  <a:pt x="6741277" y="9125247"/>
                </a:lnTo>
                <a:lnTo>
                  <a:pt x="0" y="91252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75140" y="1980713"/>
            <a:ext cx="15984160" cy="5792991"/>
            <a:chOff x="0" y="0"/>
            <a:chExt cx="21312213" cy="7723988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19090"/>
              <a:ext cx="21312213" cy="19925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700"/>
                </a:lnSpc>
              </a:pPr>
              <a:r>
                <a:rPr lang="en-US" sz="9750">
                  <a:solidFill>
                    <a:srgbClr val="FFFFFF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KẾT</a:t>
              </a:r>
              <a:r>
                <a:rPr lang="en-US" sz="9750">
                  <a:solidFill>
                    <a:srgbClr val="FFFFFF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 QUẢ ĐẠT ĐƯỢC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218981"/>
              <a:ext cx="21312213" cy="53502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609"/>
                </a:lnSpc>
              </a:pPr>
              <a:r>
                <a:rPr lang="en-US" sz="3642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Thực</a:t>
              </a:r>
              <a:r>
                <a:rPr lang="en-US" sz="3642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 hiện kiểm thử đảm bảo chất lượng</a:t>
              </a:r>
            </a:p>
            <a:p>
              <a:pPr algn="l">
                <a:lnSpc>
                  <a:spcPts val="5609"/>
                </a:lnSpc>
              </a:pPr>
              <a:r>
                <a:rPr lang="en-US" sz="3642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Triển khai unit test bằng pytest (backend), Jest (frontend), Postman, Swagger (API).</a:t>
              </a:r>
            </a:p>
            <a:p>
              <a:pPr algn="l">
                <a:lnSpc>
                  <a:spcPts val="5609"/>
                </a:lnSpc>
              </a:pPr>
              <a:r>
                <a:rPr lang="en-US" sz="3642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Đảm bảo các chức năng hoạt động ổn định, phát hiện lỗi sớm khi refactor.</a:t>
              </a:r>
            </a:p>
            <a:p>
              <a:pPr algn="l">
                <a:lnSpc>
                  <a:spcPts val="4223"/>
                </a:lnSpc>
              </a:pP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16505">
            <a:off x="-2238628" y="-2235792"/>
            <a:ext cx="7303770" cy="8229600"/>
          </a:xfrm>
          <a:custGeom>
            <a:avLst/>
            <a:gdLst/>
            <a:ahLst/>
            <a:cxnLst/>
            <a:rect r="r" b="b" t="t" l="l"/>
            <a:pathLst>
              <a:path h="8229600" w="7303770">
                <a:moveTo>
                  <a:pt x="0" y="0"/>
                </a:moveTo>
                <a:lnTo>
                  <a:pt x="7303770" y="0"/>
                </a:lnTo>
                <a:lnTo>
                  <a:pt x="73037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364982">
            <a:off x="-1262337" y="4141016"/>
            <a:ext cx="8597036" cy="10234567"/>
          </a:xfrm>
          <a:custGeom>
            <a:avLst/>
            <a:gdLst/>
            <a:ahLst/>
            <a:cxnLst/>
            <a:rect r="r" b="b" t="t" l="l"/>
            <a:pathLst>
              <a:path h="10234567" w="8597036">
                <a:moveTo>
                  <a:pt x="0" y="0"/>
                </a:moveTo>
                <a:lnTo>
                  <a:pt x="8597036" y="0"/>
                </a:lnTo>
                <a:lnTo>
                  <a:pt x="8597036" y="10234568"/>
                </a:lnTo>
                <a:lnTo>
                  <a:pt x="0" y="10234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525371" y="1668916"/>
            <a:ext cx="7619961" cy="5368244"/>
            <a:chOff x="0" y="0"/>
            <a:chExt cx="10159947" cy="7157659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0159947" cy="9917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861"/>
                </a:lnSpc>
              </a:pPr>
              <a:r>
                <a:rPr lang="en-US" sz="488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ĐỊNH HƯỚNG</a:t>
              </a:r>
              <a:r>
                <a:rPr lang="en-US" sz="488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 PHÁT TRIỂN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337001"/>
              <a:ext cx="10159947" cy="48206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59"/>
                </a:lnSpc>
              </a:pPr>
              <a:r>
                <a:rPr lang="en-US" sz="2773" b="true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Pháttriển mobile app</a:t>
              </a:r>
            </a:p>
            <a:p>
              <a:pPr algn="l">
                <a:lnSpc>
                  <a:spcPts val="4159"/>
                </a:lnSpc>
              </a:pPr>
              <a:r>
                <a:rPr lang="en-US" sz="2773" b="true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Tíchhợptha</a:t>
              </a: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nhtoánthật (Pa</a:t>
              </a: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yPal, MoMo...)</a:t>
              </a:r>
            </a:p>
            <a:p>
              <a:pPr algn="l">
                <a:lnSpc>
                  <a:spcPts val="4159"/>
                </a:lnSpc>
              </a:pP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Thêmchứcnăngđánhgiá, </a:t>
              </a: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gợi ý kháchsạn</a:t>
              </a:r>
            </a:p>
            <a:p>
              <a:pPr algn="l">
                <a:lnSpc>
                  <a:spcPts val="4159"/>
                </a:lnSpc>
              </a:pPr>
              <a:r>
                <a:rPr lang="en-US" b="true" sz="2773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Nângcấp UI/UX, bảomậtvàhiệunăng</a:t>
              </a:r>
            </a:p>
            <a:p>
              <a:pPr algn="l">
                <a:lnSpc>
                  <a:spcPts val="4159"/>
                </a:lnSpc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57300" y="2803129"/>
            <a:ext cx="14998700" cy="2736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61"/>
              </a:lnSpc>
              <a:spcBef>
                <a:spcPct val="0"/>
              </a:spcBef>
            </a:pPr>
            <a:r>
              <a:rPr lang="en-US" b="true" sz="5796">
                <a:solidFill>
                  <a:srgbClr val="FFFFFF"/>
                </a:solidFill>
                <a:latin typeface="Fahkwang Bold"/>
                <a:ea typeface="Fahkwang Bold"/>
                <a:cs typeface="Fahkwang Bold"/>
                <a:sym typeface="Fahkwang Bold"/>
              </a:rPr>
              <a:t>Cảm ơn thầy và các bạn đã xem và lắng nghe bài thuyết trình.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152159" y="622300"/>
            <a:ext cx="13889207" cy="3520131"/>
            <a:chOff x="0" y="0"/>
            <a:chExt cx="18518943" cy="469350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19050"/>
              <a:ext cx="18518943" cy="3905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519"/>
                </a:lnSpc>
              </a:pPr>
              <a:r>
                <a:rPr lang="en-US" sz="9599">
                  <a:solidFill>
                    <a:srgbClr val="FFFFFF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CÔNG NGHỆ</a:t>
              </a:r>
              <a:r>
                <a:rPr lang="en-US" sz="9599">
                  <a:solidFill>
                    <a:srgbClr val="FFFFFF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 PHẦN MỀM LÀ GÌ?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054936"/>
              <a:ext cx="18518943" cy="5437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47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677530" y="5356209"/>
            <a:ext cx="11476129" cy="2302777"/>
            <a:chOff x="0" y="0"/>
            <a:chExt cx="15301506" cy="307036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193496"/>
              <a:ext cx="935849" cy="6646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05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2008394" y="-556342"/>
              <a:ext cx="13293112" cy="41544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97"/>
                </a:lnSpc>
              </a:pPr>
              <a:r>
                <a:rPr lang="en-US" sz="3844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Tập </a:t>
              </a:r>
              <a:r>
                <a:rPr lang="en-US" sz="3844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hợp quy trình, phương pháp, công cụ hỗ trợ phân tích, thiết kế, phát triển, triển khai và bảo trì phần mềm một cách có hệ thống, khoa học.</a:t>
              </a:r>
            </a:p>
            <a:p>
              <a:pPr algn="ctr">
                <a:lnSpc>
                  <a:spcPts val="4997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617980" y="5426791"/>
            <a:ext cx="7704927" cy="8121135"/>
          </a:xfrm>
          <a:custGeom>
            <a:avLst/>
            <a:gdLst/>
            <a:ahLst/>
            <a:cxnLst/>
            <a:rect r="r" b="b" t="t" l="l"/>
            <a:pathLst>
              <a:path h="8121135" w="7704927">
                <a:moveTo>
                  <a:pt x="7704927" y="0"/>
                </a:moveTo>
                <a:lnTo>
                  <a:pt x="0" y="0"/>
                </a:lnTo>
                <a:lnTo>
                  <a:pt x="0" y="8121135"/>
                </a:lnTo>
                <a:lnTo>
                  <a:pt x="7704927" y="8121135"/>
                </a:lnTo>
                <a:lnTo>
                  <a:pt x="770492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1527605" y="-555396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8" y="0"/>
                </a:lnTo>
                <a:lnTo>
                  <a:pt x="7518608" y="4680333"/>
                </a:lnTo>
                <a:lnTo>
                  <a:pt x="0" y="46803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1028700"/>
            <a:ext cx="11557710" cy="2172886"/>
            <a:chOff x="0" y="0"/>
            <a:chExt cx="15410280" cy="289718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5410280" cy="1508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909"/>
                </a:lnSpc>
              </a:pPr>
              <a:r>
                <a:rPr lang="en-US" sz="742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MỤC</a:t>
              </a:r>
              <a:r>
                <a:rPr lang="en-US" sz="742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 TIÊU 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165907"/>
              <a:ext cx="11203743" cy="7313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54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2186982"/>
            <a:ext cx="12185348" cy="4265803"/>
            <a:chOff x="0" y="0"/>
            <a:chExt cx="16247130" cy="568773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458901"/>
              <a:ext cx="16247130" cy="52159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Đối với khách hàng:</a:t>
              </a:r>
            </a:p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+</a:t>
              </a: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Cung cấp giao di</a:t>
              </a: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ện thân thiện, dễ sử dụng để tìm kiếm và đặt phòng khách sạn</a:t>
              </a:r>
            </a:p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+ Cho phép đặt phòng khách sạn</a:t>
              </a:r>
            </a:p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+ Hỗ trợ quản lý lịch sử đặt phòng và thông tin cá nhân</a:t>
              </a:r>
            </a:p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+ Đăng ký người dùng</a:t>
              </a:r>
            </a:p>
            <a:p>
              <a:pPr algn="l">
                <a:lnSpc>
                  <a:spcPts val="4493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16247130" cy="12324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671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617980" y="5426791"/>
            <a:ext cx="7704927" cy="8121135"/>
          </a:xfrm>
          <a:custGeom>
            <a:avLst/>
            <a:gdLst/>
            <a:ahLst/>
            <a:cxnLst/>
            <a:rect r="r" b="b" t="t" l="l"/>
            <a:pathLst>
              <a:path h="8121135" w="7704927">
                <a:moveTo>
                  <a:pt x="7704927" y="0"/>
                </a:moveTo>
                <a:lnTo>
                  <a:pt x="0" y="0"/>
                </a:lnTo>
                <a:lnTo>
                  <a:pt x="0" y="8121135"/>
                </a:lnTo>
                <a:lnTo>
                  <a:pt x="7704927" y="8121135"/>
                </a:lnTo>
                <a:lnTo>
                  <a:pt x="770492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1527605" y="-555396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8" y="0"/>
                </a:lnTo>
                <a:lnTo>
                  <a:pt x="7518608" y="4680333"/>
                </a:lnTo>
                <a:lnTo>
                  <a:pt x="0" y="46803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1028700"/>
            <a:ext cx="11557710" cy="2172886"/>
            <a:chOff x="0" y="0"/>
            <a:chExt cx="15410280" cy="289718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5410280" cy="1508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909"/>
                </a:lnSpc>
              </a:pPr>
              <a:r>
                <a:rPr lang="en-US" sz="742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MỤC</a:t>
              </a:r>
              <a:r>
                <a:rPr lang="en-US" sz="742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 TIÊU 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165907"/>
              <a:ext cx="11203743" cy="7313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54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2186982"/>
            <a:ext cx="12185348" cy="4265803"/>
            <a:chOff x="0" y="0"/>
            <a:chExt cx="16247130" cy="5687737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458901"/>
              <a:ext cx="16247130" cy="52159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- Đối với quản trị viên:</a:t>
              </a:r>
            </a:p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</a:t>
              </a: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+</a:t>
              </a: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Cung cấp dashboard</a:t>
              </a: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quản lý tổng quan với các thống kê quan trọng</a:t>
              </a:r>
            </a:p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+ Cho phép quản lý thông tin khách sạn, phòng, giá cả một cách linh hoạt</a:t>
              </a:r>
            </a:p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+ Theo dõi và xử lý các đơn đặt phòng,và xác nhận</a:t>
              </a:r>
            </a:p>
            <a:p>
              <a:pPr algn="l">
                <a:lnSpc>
                  <a:spcPts val="4493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16247130" cy="12324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671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8100000">
            <a:off x="617980" y="5426791"/>
            <a:ext cx="7704927" cy="8121135"/>
          </a:xfrm>
          <a:custGeom>
            <a:avLst/>
            <a:gdLst/>
            <a:ahLst/>
            <a:cxnLst/>
            <a:rect r="r" b="b" t="t" l="l"/>
            <a:pathLst>
              <a:path h="8121135" w="7704927">
                <a:moveTo>
                  <a:pt x="7704927" y="0"/>
                </a:moveTo>
                <a:lnTo>
                  <a:pt x="0" y="0"/>
                </a:lnTo>
                <a:lnTo>
                  <a:pt x="0" y="8121135"/>
                </a:lnTo>
                <a:lnTo>
                  <a:pt x="7704927" y="8121135"/>
                </a:lnTo>
                <a:lnTo>
                  <a:pt x="7704927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7914474">
            <a:off x="11527605" y="-555396"/>
            <a:ext cx="7518607" cy="4680333"/>
          </a:xfrm>
          <a:custGeom>
            <a:avLst/>
            <a:gdLst/>
            <a:ahLst/>
            <a:cxnLst/>
            <a:rect r="r" b="b" t="t" l="l"/>
            <a:pathLst>
              <a:path h="4680333" w="7518607">
                <a:moveTo>
                  <a:pt x="0" y="0"/>
                </a:moveTo>
                <a:lnTo>
                  <a:pt x="7518608" y="0"/>
                </a:lnTo>
                <a:lnTo>
                  <a:pt x="7518608" y="4680333"/>
                </a:lnTo>
                <a:lnTo>
                  <a:pt x="0" y="46803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1028700"/>
            <a:ext cx="11557710" cy="2172886"/>
            <a:chOff x="0" y="0"/>
            <a:chExt cx="15410280" cy="289718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9525"/>
              <a:ext cx="15410280" cy="1508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909"/>
                </a:lnSpc>
              </a:pPr>
              <a:r>
                <a:rPr lang="en-US" sz="742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MỤC</a:t>
              </a:r>
              <a:r>
                <a:rPr lang="en-US" sz="7424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 TIÊU 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165907"/>
              <a:ext cx="11203743" cy="7313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54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2186982"/>
            <a:ext cx="12185348" cy="3703740"/>
            <a:chOff x="0" y="0"/>
            <a:chExt cx="16247130" cy="493832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458901"/>
              <a:ext cx="16247130" cy="44665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- Về mặt kỹ thuật:</a:t>
              </a:r>
            </a:p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+ Xây dựng hệ thống với kiến trúc RESTful API chuẩn</a:t>
              </a:r>
            </a:p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+ Đảm bảo</a:t>
              </a: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tính bảo mật cao với JWT authentication</a:t>
              </a:r>
            </a:p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+ Giao diện thân thiện, responsive.</a:t>
              </a:r>
            </a:p>
            <a:p>
              <a:pPr algn="l">
                <a:lnSpc>
                  <a:spcPts val="4493"/>
                </a:lnSpc>
              </a:pPr>
              <a:r>
                <a:rPr lang="en-US" sz="3456">
                  <a:solidFill>
                    <a:srgbClr val="0F2A37"/>
                  </a:solidFill>
                  <a:latin typeface="Fahkwang"/>
                  <a:ea typeface="Fahkwang"/>
                  <a:cs typeface="Fahkwang"/>
                  <a:sym typeface="Fahkwang"/>
                </a:rPr>
                <a:t> + Áp dụng các công nghệ hiện đại trong phát triển web</a:t>
              </a:r>
            </a:p>
            <a:p>
              <a:pPr algn="l">
                <a:lnSpc>
                  <a:spcPts val="4493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47625"/>
              <a:ext cx="16247130" cy="12324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7671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769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78827">
            <a:off x="11616985" y="-869308"/>
            <a:ext cx="5515885" cy="4957401"/>
          </a:xfrm>
          <a:custGeom>
            <a:avLst/>
            <a:gdLst/>
            <a:ahLst/>
            <a:cxnLst/>
            <a:rect r="r" b="b" t="t" l="l"/>
            <a:pathLst>
              <a:path h="4957401" w="5515885">
                <a:moveTo>
                  <a:pt x="0" y="0"/>
                </a:moveTo>
                <a:lnTo>
                  <a:pt x="5515884" y="0"/>
                </a:lnTo>
                <a:lnTo>
                  <a:pt x="5515884" y="4957402"/>
                </a:lnTo>
                <a:lnTo>
                  <a:pt x="0" y="4957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2195199" y="4791795"/>
            <a:ext cx="7776569" cy="6794777"/>
          </a:xfrm>
          <a:custGeom>
            <a:avLst/>
            <a:gdLst/>
            <a:ahLst/>
            <a:cxnLst/>
            <a:rect r="r" b="b" t="t" l="l"/>
            <a:pathLst>
              <a:path h="6794777" w="7776569">
                <a:moveTo>
                  <a:pt x="0" y="0"/>
                </a:moveTo>
                <a:lnTo>
                  <a:pt x="7776569" y="0"/>
                </a:lnTo>
                <a:lnTo>
                  <a:pt x="7776569" y="6794777"/>
                </a:lnTo>
                <a:lnTo>
                  <a:pt x="0" y="67947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354465" y="484782"/>
            <a:ext cx="8678535" cy="8192408"/>
            <a:chOff x="0" y="0"/>
            <a:chExt cx="11571380" cy="1092321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516153"/>
              <a:ext cx="11571380" cy="10307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09"/>
                </a:lnSpc>
              </a:pPr>
              <a:r>
                <a:rPr lang="en-US" b="true" sz="4406">
                  <a:solidFill>
                    <a:srgbClr val="FFFFFF"/>
                  </a:solidFill>
                  <a:latin typeface="Linux Biolinum Bold"/>
                  <a:ea typeface="Linux Biolinum Bold"/>
                  <a:cs typeface="Linux Biolinum Bold"/>
                  <a:sym typeface="Linux Biolinum Bold"/>
                </a:rPr>
                <a:t>TÍNH NĂNG CHÍNH: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554499"/>
              <a:ext cx="11571380" cy="58007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64"/>
                </a:lnSpc>
              </a:pPr>
              <a:r>
                <a:rPr lang="en-US" sz="2779" b="true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-Đăngký, đăngnhậpvàquảnlýtàikhoản</a:t>
              </a:r>
            </a:p>
            <a:p>
              <a:pPr algn="l">
                <a:lnSpc>
                  <a:spcPts val="4364"/>
                </a:lnSpc>
              </a:pPr>
              <a:r>
                <a:rPr lang="en-US" sz="2779" b="true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Tìmkiếm, đặtphò</a:t>
              </a:r>
              <a:r>
                <a:rPr lang="en-US" b="true" sz="2779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ng, thanhtoántrựctuyến</a:t>
              </a:r>
            </a:p>
            <a:p>
              <a:pPr algn="l">
                <a:lnSpc>
                  <a:spcPts val="4364"/>
                </a:lnSpc>
              </a:pPr>
              <a:r>
                <a:rPr lang="en-US" b="true" sz="2779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</a:t>
              </a:r>
              <a:r>
                <a:rPr lang="en-US" b="true" sz="2779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Quản lýthông tin kháchsạn, phòng, booking, thanhtoán</a:t>
              </a:r>
            </a:p>
            <a:p>
              <a:pPr algn="l">
                <a:lnSpc>
                  <a:spcPts val="4364"/>
                </a:lnSpc>
              </a:pPr>
              <a:r>
                <a:rPr lang="en-US" b="true" sz="2779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Dashboard quảntrịvàbáocáo</a:t>
              </a:r>
            </a:p>
            <a:p>
              <a:pPr algn="l">
                <a:lnSpc>
                  <a:spcPts val="4364"/>
                </a:lnSpc>
              </a:pPr>
            </a:p>
            <a:p>
              <a:pPr algn="l">
                <a:lnSpc>
                  <a:spcPts val="4364"/>
                </a:lnSpc>
              </a:pPr>
            </a:p>
            <a:p>
              <a:pPr algn="l">
                <a:lnSpc>
                  <a:spcPts val="4364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38233"/>
              <a:ext cx="11571380" cy="7031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05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0649301"/>
              <a:ext cx="11571380" cy="5869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90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D769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678827">
            <a:off x="11616985" y="-869308"/>
            <a:ext cx="5515885" cy="4957401"/>
          </a:xfrm>
          <a:custGeom>
            <a:avLst/>
            <a:gdLst/>
            <a:ahLst/>
            <a:cxnLst/>
            <a:rect r="r" b="b" t="t" l="l"/>
            <a:pathLst>
              <a:path h="4957401" w="5515885">
                <a:moveTo>
                  <a:pt x="0" y="0"/>
                </a:moveTo>
                <a:lnTo>
                  <a:pt x="5515884" y="0"/>
                </a:lnTo>
                <a:lnTo>
                  <a:pt x="5515884" y="4957402"/>
                </a:lnTo>
                <a:lnTo>
                  <a:pt x="0" y="4957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12195199" y="4791795"/>
            <a:ext cx="7776569" cy="6794777"/>
          </a:xfrm>
          <a:custGeom>
            <a:avLst/>
            <a:gdLst/>
            <a:ahLst/>
            <a:cxnLst/>
            <a:rect r="r" b="b" t="t" l="l"/>
            <a:pathLst>
              <a:path h="6794777" w="7776569">
                <a:moveTo>
                  <a:pt x="0" y="0"/>
                </a:moveTo>
                <a:lnTo>
                  <a:pt x="7776569" y="0"/>
                </a:lnTo>
                <a:lnTo>
                  <a:pt x="7776569" y="6794777"/>
                </a:lnTo>
                <a:lnTo>
                  <a:pt x="0" y="679477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354465" y="484782"/>
            <a:ext cx="8678535" cy="8192408"/>
            <a:chOff x="0" y="0"/>
            <a:chExt cx="11571380" cy="10923210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516153"/>
              <a:ext cx="11571380" cy="10307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609"/>
                </a:lnSpc>
              </a:pPr>
              <a:r>
                <a:rPr lang="en-US" b="true" sz="4406">
                  <a:solidFill>
                    <a:srgbClr val="FFFFFF"/>
                  </a:solidFill>
                  <a:latin typeface="Linux Biolinum Bold"/>
                  <a:ea typeface="Linux Biolinum Bold"/>
                  <a:cs typeface="Linux Biolinum Bold"/>
                  <a:sym typeface="Linux Biolinum Bold"/>
                </a:rPr>
                <a:t>CÔNG NGHỆ SỬ DỤNG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4554499"/>
              <a:ext cx="11571380" cy="58007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64"/>
                </a:lnSpc>
              </a:pPr>
              <a:r>
                <a:rPr lang="en-US" sz="2779" b="true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Frontend: React, TailwindCSS, Axios</a:t>
              </a:r>
            </a:p>
            <a:p>
              <a:pPr algn="l">
                <a:lnSpc>
                  <a:spcPts val="4364"/>
                </a:lnSpc>
              </a:pPr>
              <a:r>
                <a:rPr lang="en-US" sz="2779" b="true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Backend: FastAPI</a:t>
              </a:r>
              <a:r>
                <a:rPr lang="en-US" b="true" sz="2779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, SQLAlchemy</a:t>
              </a:r>
            </a:p>
            <a:p>
              <a:pPr algn="l">
                <a:lnSpc>
                  <a:spcPts val="4364"/>
                </a:lnSpc>
              </a:pPr>
              <a:r>
                <a:rPr lang="en-US" b="true" sz="2779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Database: MyS</a:t>
              </a:r>
              <a:r>
                <a:rPr lang="en-US" b="true" sz="2779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QL 8.0</a:t>
              </a:r>
            </a:p>
            <a:p>
              <a:pPr algn="l">
                <a:lnSpc>
                  <a:spcPts val="4364"/>
                </a:lnSpc>
              </a:pPr>
              <a:r>
                <a:rPr lang="en-US" b="true" sz="2779">
                  <a:solidFill>
                    <a:srgbClr val="FFFFFF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- DevOps: Docker, GitHub, Google Drive API</a:t>
              </a:r>
            </a:p>
            <a:p>
              <a:pPr algn="l">
                <a:lnSpc>
                  <a:spcPts val="4364"/>
                </a:lnSpc>
              </a:pPr>
            </a:p>
            <a:p>
              <a:pPr algn="l">
                <a:lnSpc>
                  <a:spcPts val="4364"/>
                </a:lnSpc>
              </a:pPr>
            </a:p>
            <a:p>
              <a:pPr algn="l">
                <a:lnSpc>
                  <a:spcPts val="4364"/>
                </a:lnSpc>
              </a:pPr>
            </a:p>
            <a:p>
              <a:pPr algn="l">
                <a:lnSpc>
                  <a:spcPts val="4364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38233"/>
              <a:ext cx="11571380" cy="70313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305"/>
                </a:lnSpc>
              </a:pP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0649301"/>
              <a:ext cx="11571380" cy="58693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90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F2A3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336792" y="3248361"/>
            <a:ext cx="8825308" cy="8229600"/>
          </a:xfrm>
          <a:custGeom>
            <a:avLst/>
            <a:gdLst/>
            <a:ahLst/>
            <a:cxnLst/>
            <a:rect r="r" b="b" t="t" l="l"/>
            <a:pathLst>
              <a:path h="8229600" w="8825308">
                <a:moveTo>
                  <a:pt x="0" y="0"/>
                </a:moveTo>
                <a:lnTo>
                  <a:pt x="8825308" y="0"/>
                </a:lnTo>
                <a:lnTo>
                  <a:pt x="882530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903874">
            <a:off x="-1262775" y="-2893697"/>
            <a:ext cx="10898092" cy="9522208"/>
          </a:xfrm>
          <a:custGeom>
            <a:avLst/>
            <a:gdLst/>
            <a:ahLst/>
            <a:cxnLst/>
            <a:rect r="r" b="b" t="t" l="l"/>
            <a:pathLst>
              <a:path h="9522208" w="10898092">
                <a:moveTo>
                  <a:pt x="0" y="0"/>
                </a:moveTo>
                <a:lnTo>
                  <a:pt x="10898093" y="0"/>
                </a:lnTo>
                <a:lnTo>
                  <a:pt x="10898093" y="9522208"/>
                </a:lnTo>
                <a:lnTo>
                  <a:pt x="0" y="95222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81801" y="4540590"/>
            <a:ext cx="6741277" cy="9125247"/>
          </a:xfrm>
          <a:custGeom>
            <a:avLst/>
            <a:gdLst/>
            <a:ahLst/>
            <a:cxnLst/>
            <a:rect r="r" b="b" t="t" l="l"/>
            <a:pathLst>
              <a:path h="9125247" w="6741277">
                <a:moveTo>
                  <a:pt x="0" y="0"/>
                </a:moveTo>
                <a:lnTo>
                  <a:pt x="6741277" y="0"/>
                </a:lnTo>
                <a:lnTo>
                  <a:pt x="6741277" y="9125247"/>
                </a:lnTo>
                <a:lnTo>
                  <a:pt x="0" y="912524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89137" y="1233487"/>
            <a:ext cx="7573417" cy="8024812"/>
          </a:xfrm>
          <a:custGeom>
            <a:avLst/>
            <a:gdLst/>
            <a:ahLst/>
            <a:cxnLst/>
            <a:rect r="r" b="b" t="t" l="l"/>
            <a:pathLst>
              <a:path h="8024812" w="7573417">
                <a:moveTo>
                  <a:pt x="0" y="0"/>
                </a:moveTo>
                <a:lnTo>
                  <a:pt x="7573417" y="0"/>
                </a:lnTo>
                <a:lnTo>
                  <a:pt x="7573417" y="8024813"/>
                </a:lnTo>
                <a:lnTo>
                  <a:pt x="0" y="802481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552439" y="1233488"/>
            <a:ext cx="6213980" cy="7376042"/>
            <a:chOff x="0" y="0"/>
            <a:chExt cx="8285306" cy="983472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19090"/>
              <a:ext cx="8285306" cy="39052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1519"/>
                </a:lnSpc>
              </a:pPr>
              <a:r>
                <a:rPr lang="en-US" sz="9599">
                  <a:solidFill>
                    <a:srgbClr val="FFFFFF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KIẾN TRÚC</a:t>
              </a:r>
              <a:r>
                <a:rPr lang="en-US" sz="9599">
                  <a:solidFill>
                    <a:srgbClr val="FFFFFF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 HỆ THỐNG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164060"/>
              <a:ext cx="8285306" cy="55182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57"/>
                </a:lnSpc>
              </a:pPr>
              <a:r>
                <a:rPr lang="en-US" sz="2699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-</a:t>
              </a:r>
              <a:r>
                <a:rPr lang="en-US" sz="2699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 Frontend: React + TypeScript</a:t>
              </a:r>
            </a:p>
            <a:p>
              <a:pPr algn="l">
                <a:lnSpc>
                  <a:spcPts val="4157"/>
                </a:lnSpc>
              </a:pPr>
              <a:r>
                <a:rPr lang="en-US" sz="2699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- Backend: FastAPI + MySQL</a:t>
              </a:r>
            </a:p>
            <a:p>
              <a:pPr algn="l">
                <a:lnSpc>
                  <a:spcPts val="4157"/>
                </a:lnSpc>
              </a:pPr>
              <a:r>
                <a:rPr lang="en-US" sz="2699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- Deploy bằng Docker</a:t>
              </a:r>
            </a:p>
            <a:p>
              <a:pPr algn="l">
                <a:lnSpc>
                  <a:spcPts val="4157"/>
                </a:lnSpc>
              </a:pPr>
              <a:r>
                <a:rPr lang="en-US" sz="2699">
                  <a:solidFill>
                    <a:srgbClr val="FFFFFF"/>
                  </a:solidFill>
                  <a:latin typeface="Fahkwang"/>
                  <a:ea typeface="Fahkwang"/>
                  <a:cs typeface="Fahkwang"/>
                  <a:sym typeface="Fahkwang"/>
                </a:rPr>
                <a:t>- Lưu trữảnhtrên Google Drive</a:t>
              </a:r>
            </a:p>
            <a:p>
              <a:pPr algn="l">
                <a:lnSpc>
                  <a:spcPts val="4157"/>
                </a:lnSpc>
              </a:pPr>
            </a:p>
            <a:p>
              <a:pPr algn="l">
                <a:lnSpc>
                  <a:spcPts val="4157"/>
                </a:lnSpc>
              </a:pPr>
            </a:p>
            <a:p>
              <a:pPr algn="l">
                <a:lnSpc>
                  <a:spcPts val="4157"/>
                </a:lnSpc>
              </a:pPr>
            </a:p>
            <a:p>
              <a:pPr algn="l">
                <a:lnSpc>
                  <a:spcPts val="4157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BDC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16505">
            <a:off x="-2238628" y="-2235792"/>
            <a:ext cx="7303770" cy="8229600"/>
          </a:xfrm>
          <a:custGeom>
            <a:avLst/>
            <a:gdLst/>
            <a:ahLst/>
            <a:cxnLst/>
            <a:rect r="r" b="b" t="t" l="l"/>
            <a:pathLst>
              <a:path h="8229600" w="7303770">
                <a:moveTo>
                  <a:pt x="0" y="0"/>
                </a:moveTo>
                <a:lnTo>
                  <a:pt x="7303770" y="0"/>
                </a:lnTo>
                <a:lnTo>
                  <a:pt x="730377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6364982">
            <a:off x="-1262337" y="4141016"/>
            <a:ext cx="8597036" cy="10234567"/>
          </a:xfrm>
          <a:custGeom>
            <a:avLst/>
            <a:gdLst/>
            <a:ahLst/>
            <a:cxnLst/>
            <a:rect r="r" b="b" t="t" l="l"/>
            <a:pathLst>
              <a:path h="10234567" w="8597036">
                <a:moveTo>
                  <a:pt x="0" y="0"/>
                </a:moveTo>
                <a:lnTo>
                  <a:pt x="8597036" y="0"/>
                </a:lnTo>
                <a:lnTo>
                  <a:pt x="8597036" y="10234568"/>
                </a:lnTo>
                <a:lnTo>
                  <a:pt x="0" y="10234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46553" y="487074"/>
            <a:ext cx="14220828" cy="9312852"/>
          </a:xfrm>
          <a:custGeom>
            <a:avLst/>
            <a:gdLst/>
            <a:ahLst/>
            <a:cxnLst/>
            <a:rect r="r" b="b" t="t" l="l"/>
            <a:pathLst>
              <a:path h="9312852" w="14220828">
                <a:moveTo>
                  <a:pt x="0" y="0"/>
                </a:moveTo>
                <a:lnTo>
                  <a:pt x="14220828" y="0"/>
                </a:lnTo>
                <a:lnTo>
                  <a:pt x="14220828" y="9312852"/>
                </a:lnTo>
                <a:lnTo>
                  <a:pt x="0" y="93128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70" t="-2694" r="0" b="-2694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490571" y="680811"/>
            <a:ext cx="7467221" cy="3208894"/>
            <a:chOff x="0" y="0"/>
            <a:chExt cx="9956295" cy="4278525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19050"/>
              <a:ext cx="9956295" cy="981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744"/>
                </a:lnSpc>
              </a:pPr>
              <a:r>
                <a:rPr lang="en-US" sz="4786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THIẾT </a:t>
              </a:r>
              <a:r>
                <a:rPr lang="en-US" sz="4786">
                  <a:solidFill>
                    <a:srgbClr val="0F2A37"/>
                  </a:solidFill>
                  <a:latin typeface="Linux Biolinum"/>
                  <a:ea typeface="Linux Biolinum"/>
                  <a:cs typeface="Linux Biolinum"/>
                  <a:sym typeface="Linux Biolinum"/>
                </a:rPr>
                <a:t>KẾ CSDL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2288630"/>
              <a:ext cx="9956295" cy="198989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076"/>
                </a:lnSpc>
              </a:pPr>
              <a:r>
                <a:rPr lang="en-US" sz="2717" b="true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5 </a:t>
              </a:r>
              <a:r>
                <a:rPr lang="en-US" b="true" sz="2717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bảng chính:</a:t>
              </a:r>
              <a:r>
                <a:rPr lang="en-US" b="true" sz="2717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 users, hotels, </a:t>
              </a:r>
              <a:r>
                <a:rPr lang="en-US" b="true" sz="2717">
                  <a:solidFill>
                    <a:srgbClr val="0F2A37"/>
                  </a:solidFill>
                  <a:latin typeface="Fahkwang Bold"/>
                  <a:ea typeface="Fahkwang Bold"/>
                  <a:cs typeface="Fahkwang Bold"/>
                  <a:sym typeface="Fahkwang Bold"/>
                </a:rPr>
                <a:t>rooms, bookings, payments</a:t>
              </a:r>
            </a:p>
            <a:p>
              <a:pPr algn="l">
                <a:lnSpc>
                  <a:spcPts val="4076"/>
                </a:lnSpc>
              </a:p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DAGsyIAjJB8</dc:identifier>
  <dcterms:modified xsi:type="dcterms:W3CDTF">2011-08-01T06:04:30Z</dcterms:modified>
  <cp:revision>1</cp:revision>
  <dc:title>Triển Khai Hệ Thống Quản Lý Căn Hộ</dc:title>
</cp:coreProperties>
</file>

<file path=docProps/thumbnail.jpeg>
</file>